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57" r:id="rId10"/>
  </p:sldMasterIdLst>
  <p:notesMasterIdLst>
    <p:notesMasterId r:id="rId21"/>
  </p:notesMasterIdLst>
  <p:handoutMasterIdLst>
    <p:handoutMasterId r:id="rId22"/>
  </p:handoutMasterIdLst>
  <p:sldIdLst>
    <p:sldId id="256" r:id="rId11"/>
    <p:sldId id="274" r:id="rId12"/>
    <p:sldId id="280" r:id="rId13"/>
    <p:sldId id="277" r:id="rId14"/>
    <p:sldId id="281" r:id="rId15"/>
    <p:sldId id="275" r:id="rId16"/>
    <p:sldId id="258" r:id="rId17"/>
    <p:sldId id="276" r:id="rId18"/>
    <p:sldId id="278" r:id="rId19"/>
    <p:sldId id="279" r:id="rId20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3" autoAdjust="0"/>
  </p:normalViewPr>
  <p:slideViewPr>
    <p:cSldViewPr>
      <p:cViewPr varScale="1">
        <p:scale>
          <a:sx n="71" d="100"/>
          <a:sy n="71" d="100"/>
        </p:scale>
        <p:origin x="-10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88" y="-102"/>
      </p:cViewPr>
      <p:guideLst>
        <p:guide orient="horz" pos="3020"/>
        <p:guide pos="23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6393" y="0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7411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6393" y="9107411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F64E6784-92B4-4542-84CC-786FC376C6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445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6393" y="0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ffectLst/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54538"/>
            <a:ext cx="584200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7411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6393" y="9107411"/>
            <a:ext cx="316441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00A5789F-4A68-4A90-95B0-B1214084F0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72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A5789F-4A68-4A90-95B0-B1214084F07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44F8F-8A60-46B6-9DC5-9CBDFFEA2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5DE66-1E7F-47F7-930D-C31016F8B6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4F44F8F-8A60-46B6-9DC5-9CBDFFEA2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78C8F4-16CD-473D-A412-49FDDAD419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4230-CAB8-4CFC-895D-69DD65BC1F3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A9F3-2A6A-4C34-B87C-D507AB127F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8968E5-C62F-4332-B949-3D76F7667D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7DB3B-A200-4212-9103-87EDB2F382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473C9-8C51-407A-A5C8-DCD6337511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3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73539-FA7F-4948-B7DE-4A21F555DC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A2F9-8F22-476A-995A-6E5C8E9EC6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5DE66-1E7F-47F7-930D-C31016F8B6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749F9-5B19-4712-B7A0-368C9D599F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749F9-5B19-4712-B7A0-368C9D599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B5789-E9D6-47B4-86AA-F02BD3439C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B082E-39C7-4AA6-93A5-9BAD9AE0D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1E4A2-23FE-4D9D-9CB6-766D2787F1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036C-0A49-4716-AD91-BF6EDB43D9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D7203-9362-4466-AD3C-C27C05A84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F35EE-8915-4639-82AC-969000384B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231C0-FDAB-4350-B34A-4795B0252C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6FEB3-19AD-41CB-8495-E18320512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8C8F4-16CD-473D-A412-49FDDAD41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33FD0-1DB9-4877-8481-AB91D30BB7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8A60B-ED92-4301-8E8F-70A27AD335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AA5412-46C9-4C13-8F62-40CA75E192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019D7-F939-4744-8AEE-2C6CB8421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2723A-475E-4739-93EF-CA15C8CD42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A1F53-3BB9-4E50-B6FE-45C90D9EB6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6443C-65FA-4070-9F7A-BC0958888E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041F1-4E8D-45A5-BCD0-ED83C324E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D6AE1-17B4-4E95-AC21-E5A6AA57E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3ECD-3266-438C-8ED7-115520A27D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94230-CAB8-4CFC-895D-69DD65BC1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597F1-F5C7-4F1A-B9FE-CB3259C19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8B7FF-63A8-485B-A27E-21123AE36B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BFEAB-3D62-4C32-A88C-04239140F7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9FE43-834E-45BC-B907-26299AD466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D2D51-F988-431B-8958-1368E62D6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81430-96B1-44D1-9B2E-8CD3A80D0A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325DE-9398-4D71-AC57-B78C856E29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523C2C-865C-4FBA-B110-B5C4FB46EB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B2D93-FCB1-44B1-8AAB-2C6AF287D5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DFAEB-6B0C-487B-9F4B-AC560A50D4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4A9F3-2A6A-4C34-B87C-D507AB127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F7958-2626-4F78-8888-BE5529E21D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0FA86-95B6-4A88-8291-EF91A95EE6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D5A79-F7FC-4667-92D3-CC2A80BCB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9C60A-3AF6-4B87-962C-22CEF57FD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31260-4B81-4989-A246-5A2B7158A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091A4-FC7E-4B99-B6C2-C22F9E3B4E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2E9DA5-B479-4B9C-AC40-1911F13FD9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D8C3D-BFEA-4BA8-A156-1D6B67EC01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4E5D7-251E-4874-92D9-FBBC9F4880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7B995B-01A3-4376-BDF5-AFC5AD92FD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968E5-C62F-4332-B949-3D76F7667D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46E26-ED5F-41BF-A58B-AC56CE24DE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57C67-4EB8-45C4-867F-7D2DD0E4FE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58B41-332B-4318-988F-179A5915A9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798B3-BBED-4524-BBA1-3C7D85CDC4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DB69E-A127-436B-B8BB-240BB3524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502CB-BA8B-41D6-B1BD-9C584387D7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F870B-355F-4BBB-8E63-D2A263263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2A190-CAC0-4009-ABC8-A56F93011A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E1E3F-2B12-49AC-8F9F-14B380243A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9EED3D-D33E-4742-A0EC-71C0F20687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7DB3B-A200-4212-9103-87EDB2F382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869E5-D240-4891-9469-0DB857410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BE70C-8BA3-4463-AC6A-428E1F07C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06E02-24CF-4BAA-B660-C69074D725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0B075-764E-49E4-A353-87F096850A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915F46-00F0-4E96-ADA6-FB88476F2D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F26C7-F2DD-42C0-A598-1307BEB042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632F0-485A-4CB3-B17E-75E5735D80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CCF97-B8F2-45E8-A144-8A3204024B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35BB27-4F00-4517-9C5D-CB15A5DB2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8FF46-3713-4809-8B0C-57C2FBE7E3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473C9-8C51-407A-A5C8-DCD6337511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33B89-63C0-451F-A41E-CFB61DA5A4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A79D6-3174-4942-8667-0A031BAFA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15E497-2137-4CBE-B4E2-A5DE0AD227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528280-34C0-43D5-8A46-00351ED52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22271-01AD-4292-891A-D3E0EB16F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54481-F9D4-4AA8-ACF2-4BFBEFFBC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50654-D162-4CEB-882D-EB40F21AAB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0B47C2-56A0-4B6F-98A8-475B33E59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0D897-CE5D-424C-A4A1-6171F639CA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62E96-2958-4919-9DF5-10A33900B1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73539-FA7F-4948-B7DE-4A21F555DC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F3EF5-56DF-48BD-AA28-5990AACB9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78D66-7D3D-4C42-821A-1A280A4FAA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9E2DE-1D56-45BB-ADE3-34618B576C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2E3F8-CC2F-446C-AB69-35E113A78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73AA7-A748-4E14-B922-29A7033BE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B323E-EAAB-48CD-AA05-D262C73DEF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F428F-0C62-4487-B70D-9E884E9E0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0414C-86FB-4A24-85D5-F726ED1CC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2527C-74E8-4349-A674-2D3B9EE337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B27C0-4744-44E5-8106-40231ACE6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EA2F9-8F22-476A-995A-6E5C8E9EC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7A4C8-449D-41BD-B518-6152505E4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9EEF55-DA37-4A23-B95A-99C59B076B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192DE-D1D9-46C8-B28F-EC944B1B3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45E79-D385-4A00-AF67-47D4B06CF6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D3E38-C5AC-4DEB-BB2F-A0508430B0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26586-DD92-45AF-9067-A800510293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CECD9-4AEF-495B-B9CC-42C03E6A3B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3261E-5949-4853-9ED6-AE8373379A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FD948-F100-42DB-A128-A33D002FD6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88956-3E11-441A-BA79-4537EC4311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DA5B6C4-4432-4A5E-9B3B-83CD5260C91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>
        <p:tmplLst>
          <p:tmpl lvl="1">
            <p:tnLst>
              <p:par>
                <p:cTn xmlns:p14="http://schemas.microsoft.com/office/powerpoint/2010/main"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A5B6C4-4432-4A5E-9B3B-83CD5260C9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C3CB67-B732-4087-9C02-AC9A17FDE9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A9F69FB-52DD-4E1B-BA73-60018B0D971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79302A-A0D7-45F0-AF9C-E925DB884BB8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819A32-7C35-4E85-AD58-A90EA693A58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A2F27C-49E6-485A-9332-B4697B8EA7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305B23-B0A5-4575-8870-5B7C8C736D6D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A05A0D-E224-4FB7-9BE5-14C509B13E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2D5C9A-674A-4FD8-87F1-EB819278250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7 </a:t>
            </a:r>
            <a:r>
              <a:rPr lang="en-US" dirty="0"/>
              <a:t>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What are ethical dilemmas and how do they affect speech making?  Use examples to illustrate your points.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</a:t>
            </a:r>
            <a:r>
              <a:rPr lang="en-US" dirty="0"/>
              <a:t>have a choice regarding the topics you want to present.</a:t>
            </a:r>
          </a:p>
          <a:p>
            <a:r>
              <a:rPr lang="en-US" dirty="0"/>
              <a:t>Sometimes, topics that are exciting may not be appropriate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What do you think?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" grpId="0" build="p"/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 answer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Since people are more likely to open up more when they interact verbally and nonverbally, which interview format is likely to give you the most information?  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4000" dirty="0" smtClean="0"/>
              <a:t>Face-to-face </a:t>
            </a:r>
            <a:r>
              <a:rPr lang="en-US" sz="4000" dirty="0"/>
              <a:t>interviewing will likely give you the most information.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4" grpId="0" build="p"/>
      <p:bldP spid="399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short answer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What is the Readers' Guide to Periodical Literature?</a:t>
            </a:r>
          </a:p>
          <a:p>
            <a:pPr lvl="1">
              <a:lnSpc>
                <a:spcPct val="80000"/>
              </a:lnSpc>
            </a:pPr>
            <a:endParaRPr lang="en-US" sz="3200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Who is most prolific publisher in the United States?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It is a resource that indexes magazine articles.</a:t>
            </a:r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The United States federal government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 answer, continued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What were the first books to come to the U.S.?</a:t>
            </a:r>
          </a:p>
          <a:p>
            <a:endParaRPr lang="en-US" dirty="0" smtClean="0"/>
          </a:p>
          <a:p>
            <a:r>
              <a:rPr lang="en-US" dirty="0" smtClean="0"/>
              <a:t>What is the first step in researching a topic?</a:t>
            </a:r>
          </a:p>
          <a:p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Almanacs </a:t>
            </a:r>
            <a:r>
              <a:rPr lang="en-US" dirty="0"/>
              <a:t>and </a:t>
            </a:r>
            <a:r>
              <a:rPr lang="en-US" dirty="0" smtClean="0"/>
              <a:t>Bibles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  <a:buNone/>
            </a:pPr>
            <a:endParaRPr lang="en-US" dirty="0" smtClean="0"/>
          </a:p>
          <a:p>
            <a:pPr>
              <a:lnSpc>
                <a:spcPct val="80000"/>
              </a:lnSpc>
              <a:buNone/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 smtClean="0"/>
              <a:t>The </a:t>
            </a:r>
            <a:r>
              <a:rPr lang="en-US" dirty="0"/>
              <a:t>first step is assessing your personal knowledge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" grpId="0" uiExpand="1" build="p"/>
      <p:bldP spid="4505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short answer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What are the advantages of interviewing as a way of conducting research?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sz="3500" dirty="0" smtClean="0"/>
              <a:t>The person you interview may be able to suggest other sources of information.  </a:t>
            </a:r>
          </a:p>
          <a:p>
            <a:pPr>
              <a:lnSpc>
                <a:spcPct val="80000"/>
              </a:lnSpc>
            </a:pPr>
            <a:r>
              <a:rPr lang="en-US" sz="3500" dirty="0" smtClean="0"/>
              <a:t>An interview can help you adapt your topic to your specific audience. </a:t>
            </a:r>
          </a:p>
          <a:p>
            <a:pPr>
              <a:lnSpc>
                <a:spcPct val="80000"/>
              </a:lnSpc>
            </a:pPr>
            <a:r>
              <a:rPr lang="en-US" sz="3500" dirty="0" smtClean="0"/>
              <a:t>Personal interviews can enhance your image as a speaker.  </a:t>
            </a:r>
          </a:p>
          <a:p>
            <a:pPr>
              <a:lnSpc>
                <a:spcPct val="80000"/>
              </a:lnSpc>
            </a:pPr>
            <a:r>
              <a:rPr lang="en-US" sz="3500" dirty="0" smtClean="0"/>
              <a:t>On some topics, a personal interview may be your only option.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True/False Questions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600200"/>
            <a:ext cx="7162800" cy="4724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US" sz="2400" dirty="0" smtClean="0"/>
              <a:t>Almanacs are excellent sources when you need specific facts and background information on a topic.  </a:t>
            </a:r>
            <a:r>
              <a:rPr lang="en-US" sz="2400" dirty="0"/>
              <a:t>	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US" sz="2400" dirty="0"/>
              <a:t>Generally speaking, information retrieved from Internet sources is less likely to have the level of quality assurance as database sources.  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US" sz="2400" dirty="0"/>
              <a:t>Information you retrieve by using academic search engines will be less focused and of lower quality than you are likely to gather using a general, commercial search tool.  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US" sz="2400" dirty="0"/>
              <a:t>Research is not just one-step of the speech construction process but rather it should occur throughout the process.  </a:t>
            </a:r>
          </a:p>
          <a:p>
            <a:pPr>
              <a:lnSpc>
                <a:spcPct val="80000"/>
              </a:lnSpc>
              <a:spcAft>
                <a:spcPts val="1800"/>
              </a:spcAft>
            </a:pPr>
            <a:r>
              <a:rPr lang="en-US" sz="2400" dirty="0"/>
              <a:t>You should assess your personal knowledge of a speech topic after developing your research plan.  </a:t>
            </a:r>
          </a:p>
          <a:p>
            <a:pPr>
              <a:lnSpc>
                <a:spcPct val="80000"/>
              </a:lnSpc>
            </a:pP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7391400" y="1600200"/>
            <a:ext cx="1600200" cy="4724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TRUE</a:t>
            </a:r>
          </a:p>
          <a:p>
            <a:endParaRPr lang="en-US" sz="2400" dirty="0" smtClean="0"/>
          </a:p>
          <a:p>
            <a:r>
              <a:rPr lang="en-US" sz="2400" dirty="0" smtClean="0"/>
              <a:t>TRUE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FALSE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TRUE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FALSE</a:t>
            </a:r>
            <a:endParaRPr lang="en-US" sz="2400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3" grpId="0" uiExpand="1" build="p"/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Fill in the Blank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u="sng"/>
              <a:t>RESEARCH</a:t>
            </a:r>
            <a:r>
              <a:rPr lang="en-US" sz="2800"/>
              <a:t> is the gathering of evidence and arguments you will need to understand, develop, and explain your topic.</a:t>
            </a:r>
          </a:p>
          <a:p>
            <a:pPr>
              <a:lnSpc>
                <a:spcPct val="90000"/>
              </a:lnSpc>
            </a:pPr>
            <a:r>
              <a:rPr lang="en-US" sz="2800"/>
              <a:t>A(n) </a:t>
            </a:r>
            <a:r>
              <a:rPr lang="en-US" sz="2800" u="sng"/>
              <a:t>SPEECH FILE</a:t>
            </a:r>
            <a:r>
              <a:rPr lang="en-US" sz="2800"/>
              <a:t> is a file that contains each speech you have given.</a:t>
            </a:r>
          </a:p>
          <a:p>
            <a:pPr>
              <a:lnSpc>
                <a:spcPct val="90000"/>
              </a:lnSpc>
            </a:pPr>
            <a:r>
              <a:rPr lang="en-US" sz="2800"/>
              <a:t>From 1750-1900, the sum total of humankind’s knowledge </a:t>
            </a:r>
            <a:r>
              <a:rPr lang="en-US" sz="2800" u="sng"/>
              <a:t>DOUBLED</a:t>
            </a:r>
            <a:r>
              <a:rPr lang="en-US" sz="2800"/>
              <a:t>.</a:t>
            </a:r>
          </a:p>
          <a:p>
            <a:pPr>
              <a:lnSpc>
                <a:spcPct val="90000"/>
              </a:lnSpc>
            </a:pPr>
            <a:r>
              <a:rPr lang="en-US" sz="2800"/>
              <a:t>The advantage of using </a:t>
            </a:r>
            <a:r>
              <a:rPr lang="en-US" sz="2800" u="sng"/>
              <a:t>DATABASE</a:t>
            </a:r>
            <a:r>
              <a:rPr lang="en-US" sz="2800"/>
              <a:t> indexes is that the information you get has presumably already been evaluated.</a:t>
            </a:r>
          </a:p>
          <a:p>
            <a:pPr>
              <a:lnSpc>
                <a:spcPct val="90000"/>
              </a:lnSpc>
            </a:pPr>
            <a:r>
              <a:rPr lang="en-US" sz="2800"/>
              <a:t>Yahoo and Google are examples of two widely used </a:t>
            </a:r>
            <a:r>
              <a:rPr lang="en-US" sz="2800" u="sng"/>
              <a:t>SEARCH ENGINES</a:t>
            </a:r>
            <a:r>
              <a:rPr lang="en-US" sz="2800"/>
              <a:t>.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Describe an article file and explain why it is important.</a:t>
            </a:r>
            <a:endParaRPr lang="en-US" sz="44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An article file includes informative articles on topics that interest you.</a:t>
            </a:r>
          </a:p>
          <a:p>
            <a:r>
              <a:rPr lang="en-US" dirty="0"/>
              <a:t>This gives you a head start on selecting and researching topics for speeches.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uild="p"/>
      <p:bldP spid="419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What questions begin your research plan?  What is their purpose?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What information do I need?</a:t>
            </a:r>
          </a:p>
          <a:p>
            <a:r>
              <a:rPr lang="en-US"/>
              <a:t>Where am I most likely to find it?</a:t>
            </a:r>
          </a:p>
          <a:p>
            <a:r>
              <a:rPr lang="en-US"/>
              <a:t>How can I obtain this information?</a:t>
            </a:r>
          </a:p>
          <a:p>
            <a:r>
              <a:rPr lang="en-US"/>
              <a:t>How will time constraints affect my research options?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" grpId="0" build="p"/>
      <p:bldP spid="46083" grpId="0" build="p"/>
    </p:bldLst>
  </p:timing>
</p:sld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1_colormaster">
  <a:themeElements>
    <a:clrScheme name="1_colormaster 13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CC0066" mc:Ignorable=""/>
      </a:dk2>
      <a:lt2>
        <a:srgbClr xmlns:mc="http://schemas.openxmlformats.org/markup-compatibility/2006" xmlns:a14="http://schemas.microsoft.com/office/drawing/2010/main" val="FFCCCC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1_colormaster">
      <a:majorFont>
        <a:latin typeface="Haunt 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3B30" mc:Ignorable=""/>
      </a:dk2>
      <a:lt2>
        <a:srgbClr xmlns:mc="http://schemas.openxmlformats.org/markup-compatibility/2006" xmlns:a14="http://schemas.microsoft.com/office/drawing/2010/main" val="FBEEC9" mc:Ignorable=""/>
      </a:lt2>
      <a:accent1>
        <a:srgbClr xmlns:mc="http://schemas.openxmlformats.org/markup-compatibility/2006" xmlns:a14="http://schemas.microsoft.com/office/drawing/2010/main" val="F0A22E" mc:Ignorable=""/>
      </a:accent1>
      <a:accent2>
        <a:srgbClr xmlns:mc="http://schemas.openxmlformats.org/markup-compatibility/2006" xmlns:a14="http://schemas.microsoft.com/office/drawing/2010/main" val="A5644E" mc:Ignorable=""/>
      </a:accent2>
      <a:accent3>
        <a:srgbClr xmlns:mc="http://schemas.openxmlformats.org/markup-compatibility/2006" xmlns:a14="http://schemas.microsoft.com/office/drawing/2010/main" val="B58B80" mc:Ignorable=""/>
      </a:accent3>
      <a:accent4>
        <a:srgbClr xmlns:mc="http://schemas.openxmlformats.org/markup-compatibility/2006" xmlns:a14="http://schemas.microsoft.com/office/drawing/2010/main" val="C3986D" mc:Ignorable=""/>
      </a:accent4>
      <a:accent5>
        <a:srgbClr xmlns:mc="http://schemas.openxmlformats.org/markup-compatibility/2006" xmlns:a14="http://schemas.microsoft.com/office/drawing/2010/main" val="A19574" mc:Ignorable=""/>
      </a:accent5>
      <a:accent6>
        <a:srgbClr xmlns:mc="http://schemas.openxmlformats.org/markup-compatibility/2006" xmlns:a14="http://schemas.microsoft.com/office/drawing/2010/main" val="C17529" mc:Ignorable=""/>
      </a:accent6>
      <a:hlink>
        <a:srgbClr xmlns:mc="http://schemas.openxmlformats.org/markup-compatibility/2006" xmlns:a14="http://schemas.microsoft.com/office/drawing/2010/main" val="AD1F1F" mc:Ignorable=""/>
      </a:hlink>
      <a:folHlink>
        <a:srgbClr xmlns:mc="http://schemas.openxmlformats.org/markup-compatibility/2006" xmlns:a14="http://schemas.microsoft.com/office/drawing/2010/main" val="FFC42F" mc:Ignorable="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xmlns:mc="http://schemas.openxmlformats.org/markup-compatibility/2006" xmlns:a14="http://schemas.microsoft.com/office/drawing/2010/main" val="4E3B30" mc:Ignorable="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xmlns:mc="http://schemas.openxmlformats.org/markup-compatibility/2006" xmlns:a14="http://schemas.microsoft.com/office/drawing/2010/main" val="4E3B30" mc:Ignorable="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xmlns:mc="http://schemas.openxmlformats.org/markup-compatibility/2006" xmlns:a14="http://schemas.microsoft.com/office/drawing/2010/main" val="4E3B30" mc:Ignorable="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0066" mc:Ignorable=""/>
      </a:lt1>
      <a:dk2>
        <a:srgbClr xmlns:mc="http://schemas.openxmlformats.org/markup-compatibility/2006" xmlns:a14="http://schemas.microsoft.com/office/drawing/2010/main" val="993366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CC0066" mc:Ignorable=""/>
      </a:lt1>
      <a:dk2>
        <a:srgbClr xmlns:mc="http://schemas.openxmlformats.org/markup-compatibility/2006" xmlns:a14="http://schemas.microsoft.com/office/drawing/2010/main" val="993366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993366" mc:Ignorable=""/>
      </a:accent1>
      <a:accent2>
        <a:srgbClr xmlns:mc="http://schemas.openxmlformats.org/markup-compatibility/2006" xmlns:a14="http://schemas.microsoft.com/office/drawing/2010/main" val="FF9999" mc:Ignorable=""/>
      </a:accent2>
      <a:accent3>
        <a:srgbClr xmlns:mc="http://schemas.openxmlformats.org/markup-compatibility/2006" xmlns:a14="http://schemas.microsoft.com/office/drawing/2010/main" val="E2A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AADB8" mc:Ignorable=""/>
      </a:accent5>
      <a:accent6>
        <a:srgbClr xmlns:mc="http://schemas.openxmlformats.org/markup-compatibility/2006" xmlns:a14="http://schemas.microsoft.com/office/drawing/2010/main" val="E78A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FF9933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1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600CC" mc:Ignorable=""/>
      </a:dk2>
      <a:lt2>
        <a:srgbClr xmlns:mc="http://schemas.openxmlformats.org/markup-compatibility/2006" xmlns:a14="http://schemas.microsoft.com/office/drawing/2010/main" val="CCCCFF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600CC" mc:Ignorable=""/>
      </a:lt1>
      <a:dk2>
        <a:srgbClr xmlns:mc="http://schemas.openxmlformats.org/markup-compatibility/2006" xmlns:a14="http://schemas.microsoft.com/office/drawing/2010/main" val="8646BA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600CC" mc:Ignorable=""/>
      </a:lt1>
      <a:dk2>
        <a:srgbClr xmlns:mc="http://schemas.openxmlformats.org/markup-compatibility/2006" xmlns:a14="http://schemas.microsoft.com/office/drawing/2010/main" val="8646BA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D60093" mc:Ignorable=""/>
      </a:accent1>
      <a:accent2>
        <a:srgbClr xmlns:mc="http://schemas.openxmlformats.org/markup-compatibility/2006" xmlns:a14="http://schemas.microsoft.com/office/drawing/2010/main" val="9999FF" mc:Ignorable=""/>
      </a:accent2>
      <a:accent3>
        <a:srgbClr xmlns:mc="http://schemas.openxmlformats.org/markup-compatibility/2006" xmlns:a14="http://schemas.microsoft.com/office/drawing/2010/main" val="B8A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8AAC8" mc:Ignorable=""/>
      </a:accent5>
      <a:accent6>
        <a:srgbClr xmlns:mc="http://schemas.openxmlformats.org/markup-compatibility/2006" xmlns:a14="http://schemas.microsoft.com/office/drawing/2010/main" val="8A8AE7" mc:Ignorable=""/>
      </a:accent6>
      <a:hlink>
        <a:srgbClr xmlns:mc="http://schemas.openxmlformats.org/markup-compatibility/2006" xmlns:a14="http://schemas.microsoft.com/office/drawing/2010/main" val="008000" mc:Ignorable=""/>
      </a:hlink>
      <a:folHlink>
        <a:srgbClr xmlns:mc="http://schemas.openxmlformats.org/markup-compatibility/2006" xmlns:a14="http://schemas.microsoft.com/office/drawing/2010/main" val="FF9966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xmlns:mc="http://schemas.openxmlformats.org/markup-compatibility/2006" xmlns:a14="http://schemas.microsoft.com/office/drawing/2010/main" val="C0C0C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CFFCC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336600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colormaster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336600" mc:Ignorable=""/>
      </a:lt1>
      <a:dk2>
        <a:srgbClr xmlns:mc="http://schemas.openxmlformats.org/markup-compatibility/2006" xmlns:a14="http://schemas.microsoft.com/office/drawing/2010/main" val="336600" mc:Ignorable=""/>
      </a:dk2>
      <a:lt2>
        <a:srgbClr xmlns:mc="http://schemas.openxmlformats.org/markup-compatibility/2006" xmlns:a14="http://schemas.microsoft.com/office/drawing/2010/main" val="C0C0C0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00FF00" mc:Ignorable=""/>
      </a:accent2>
      <a:accent3>
        <a:srgbClr xmlns:mc="http://schemas.openxmlformats.org/markup-compatibility/2006" xmlns:a14="http://schemas.microsoft.com/office/drawing/2010/main" val="ADB8AA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00E700" mc:Ignorable=""/>
      </a:accent6>
      <a:hlink>
        <a:srgbClr xmlns:mc="http://schemas.openxmlformats.org/markup-compatibility/2006" xmlns:a14="http://schemas.microsoft.com/office/drawing/2010/main" val="A29E00" mc:Ignorable=""/>
      </a:hlink>
      <a:folHlink>
        <a:srgbClr xmlns:mc="http://schemas.openxmlformats.org/markup-compatibility/2006" xmlns:a14="http://schemas.microsoft.com/office/drawing/2010/main" val="EA8B00" mc:Ignorable="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098</Template>
  <TotalTime>359</TotalTime>
  <Words>389</Words>
  <Application>Microsoft Office PowerPoint</Application>
  <PresentationFormat>On-screen Show (4:3)</PresentationFormat>
  <Paragraphs>78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1_colormaster</vt:lpstr>
      <vt:lpstr>3_colormaster</vt:lpstr>
      <vt:lpstr>2_colormaster</vt:lpstr>
      <vt:lpstr>4_colormaster</vt:lpstr>
      <vt:lpstr>5_colormaster</vt:lpstr>
      <vt:lpstr>6_colormaster</vt:lpstr>
      <vt:lpstr>7_colormaster</vt:lpstr>
      <vt:lpstr>8_colormaster</vt:lpstr>
      <vt:lpstr>9_colormaster</vt:lpstr>
      <vt:lpstr>Trek</vt:lpstr>
      <vt:lpstr>Chapter 7 Review</vt:lpstr>
      <vt:lpstr>Short answer</vt:lpstr>
      <vt:lpstr>More short answer</vt:lpstr>
      <vt:lpstr>Short answer, continued</vt:lpstr>
      <vt:lpstr>Even more short answer</vt:lpstr>
      <vt:lpstr>True/False Questions</vt:lpstr>
      <vt:lpstr>Fill in the Blank </vt:lpstr>
      <vt:lpstr>PowerPoint Presentation</vt:lpstr>
      <vt:lpstr> </vt:lpstr>
      <vt:lpstr> 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and 7 Review</dc:title>
  <dc:creator>nuhs</dc:creator>
  <cp:lastModifiedBy>Ameena</cp:lastModifiedBy>
  <cp:revision>33</cp:revision>
  <dcterms:created xsi:type="dcterms:W3CDTF">2008-01-22T23:19:14Z</dcterms:created>
  <dcterms:modified xsi:type="dcterms:W3CDTF">2010-04-30T18:34:22Z</dcterms:modified>
</cp:coreProperties>
</file>